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327" r:id="rId3"/>
    <p:sldId id="366" r:id="rId4"/>
    <p:sldId id="363" r:id="rId5"/>
    <p:sldId id="368" r:id="rId6"/>
    <p:sldId id="367" r:id="rId7"/>
    <p:sldId id="365" r:id="rId8"/>
    <p:sldId id="3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3673" autoAdjust="0"/>
  </p:normalViewPr>
  <p:slideViewPr>
    <p:cSldViewPr snapToGrid="0">
      <p:cViewPr varScale="1">
        <p:scale>
          <a:sx n="61" d="100"/>
          <a:sy n="61" d="100"/>
        </p:scale>
        <p:origin x="11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A784C5-8585-443D-889A-31327F395ADB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80B161-EBAA-4807-9E89-E38388E6A6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5331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%E7%AD%B9%E7%AE%97#%E8%81%94%E7%AB%8B%E6%96%B9%E7%A8%8B" TargetMode="External"/><Relationship Id="rId3" Type="http://schemas.openxmlformats.org/officeDocument/2006/relationships/hyperlink" Target="https://zh.wikipedia.org/wiki/%E8%A5%BF%E6%B1%89" TargetMode="External"/><Relationship Id="rId7" Type="http://schemas.openxmlformats.org/officeDocument/2006/relationships/hyperlink" Target="https://zh.wikipedia.org/wiki/%E6%96%B9%E7%A8%8B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zh.wikipedia.org/wiki/%E4%B8%9C%E6%B1%89" TargetMode="External"/><Relationship Id="rId5" Type="http://schemas.openxmlformats.org/officeDocument/2006/relationships/hyperlink" Target="https://zh.wikipedia.org/wiki/%E8%80%BF%E5%AF%BF%E6%98%8C" TargetMode="External"/><Relationship Id="rId4" Type="http://schemas.openxmlformats.org/officeDocument/2006/relationships/hyperlink" Target="https://zh.wikipedia.org/wiki/%E5%BC%A0%E8%8B%8D" TargetMode="External"/><Relationship Id="rId9" Type="http://schemas.openxmlformats.org/officeDocument/2006/relationships/hyperlink" Target="https://zh.wikipedia.org/wiki/%E4%B9%9D%E7%AB%A0%E7%AE%97%E6%9C%AF#cite_note-%E8%83%A1%E4%B8%96%E6%85%B67.26.1-2" TargetMode="Externa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%E7%AD%B9%E7%AE%97#%E8%81%94%E7%AB%8B%E6%96%B9%E7%A8%8B" TargetMode="External"/><Relationship Id="rId3" Type="http://schemas.openxmlformats.org/officeDocument/2006/relationships/hyperlink" Target="https://zh.wikipedia.org/wiki/%E8%A5%BF%E6%B1%89" TargetMode="External"/><Relationship Id="rId7" Type="http://schemas.openxmlformats.org/officeDocument/2006/relationships/hyperlink" Target="https://zh.wikipedia.org/wiki/%E6%96%B9%E7%A8%8B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zh.wikipedia.org/wiki/%E4%B8%9C%E6%B1%89" TargetMode="External"/><Relationship Id="rId5" Type="http://schemas.openxmlformats.org/officeDocument/2006/relationships/hyperlink" Target="https://zh.wikipedia.org/wiki/%E8%80%BF%E5%AF%BF%E6%98%8C" TargetMode="External"/><Relationship Id="rId4" Type="http://schemas.openxmlformats.org/officeDocument/2006/relationships/hyperlink" Target="https://zh.wikipedia.org/wiki/%E5%BC%A0%E8%8B%8D" TargetMode="External"/><Relationship Id="rId9" Type="http://schemas.openxmlformats.org/officeDocument/2006/relationships/hyperlink" Target="https://zh.wikipedia.org/wiki/%E4%B9%9D%E7%AB%A0%E7%AE%97%E6%9C%AF#cite_note-%E8%83%A1%E4%B8%96%E6%85%B67.26.1-2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6Iex8DDA2V0&amp;list=PLayweIoGTMC7wPD1zgZpze1UuXK8BFib9&amp;index=39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根據研究，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西漢"/>
              </a:rPr>
              <a:t>西漢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的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張蒼"/>
              </a:rPr>
              <a:t>張蒼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、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" tooltip="耿壽昌"/>
              </a:rPr>
              <a:t>耿壽昌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曾經做過增補和整理，其時大體已成定本。最後成書最遲在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" tooltip="東漢"/>
              </a:rPr>
              <a:t>東漢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前期，但是其基本內容在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西漢"/>
              </a:rPr>
              <a:t>西漢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後期已經基本定型。九章算術將書中的所有數學問題分為九大類，就是「九章」。</a:t>
            </a:r>
            <a:endParaRPr lang="en-US" altLang="zh-TW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" tooltip="方程"/>
              </a:rPr>
              <a:t>方程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章：主要是</a:t>
            </a:r>
            <a:r>
              <a:rPr lang="zh-TW" altLang="en-US" b="1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8" tooltip="籌算"/>
              </a:rPr>
              <a:t>聯立一次方程組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的解法和</a:t>
            </a:r>
            <a:r>
              <a:rPr lang="zh-TW" alt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正負數的加減法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，在世界數學史上是第一次出現</a:t>
            </a:r>
            <a:r>
              <a:rPr lang="en-US" altLang="zh-TW" b="0" i="0" u="none" strike="noStrike" baseline="30000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9"/>
              </a:rPr>
              <a:t>[2]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。</a:t>
            </a: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黃蓉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漢代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術曰：置上禾三秉，中禾二秉，下禾一秉，實三十九斗，於右方。中、左禾列如右方。以右行上禾遍乘中行而以直除。又乘其次，亦以直除。然以中行中禾不盡者遍乘左行而以直除。左方下禾不盡者，上為法，下為實。實即下禾之實。求中禾，以法乘中行下實，而除下禾之實。餘如中禾秉數而一，即中禾之實。求上禾亦以法乘右行下實，而除下禾、中禾之實。餘如上禾秉數而一，即上禾之實。實皆如法，各得一斗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D13982-0C80-4E3D-A114-D02984142FAF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9018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根據研究，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西漢"/>
              </a:rPr>
              <a:t>西漢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的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張蒼"/>
              </a:rPr>
              <a:t>張蒼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、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" tooltip="耿壽昌"/>
              </a:rPr>
              <a:t>耿壽昌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曾經做過增補和整理，其時大體已成定本。最後成書最遲在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" tooltip="東漢"/>
              </a:rPr>
              <a:t>東漢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前期，但是其基本內容在</a:t>
            </a: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西漢"/>
              </a:rPr>
              <a:t>西漢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後期已經基本定型。九章算術將書中的所有數學問題分為九大類，就是「九章」。</a:t>
            </a:r>
            <a:endParaRPr lang="en-US" altLang="zh-TW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" tooltip="方程"/>
              </a:rPr>
              <a:t>方程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章：主要是</a:t>
            </a:r>
            <a:r>
              <a:rPr lang="zh-TW" altLang="en-US" b="1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8" tooltip="籌算"/>
              </a:rPr>
              <a:t>聯立一次方程組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的解法和</a:t>
            </a:r>
            <a:r>
              <a:rPr lang="zh-TW" alt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正負數的加減法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，在世界數學史上是第一次出現</a:t>
            </a:r>
            <a:r>
              <a:rPr lang="en-US" altLang="zh-TW" b="0" i="0" u="none" strike="noStrike" baseline="30000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9"/>
              </a:rPr>
              <a:t>[2]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。</a:t>
            </a: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黃蓉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漢代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術曰：置上禾三秉，中禾二秉，下禾一秉，實三十九斗，於右方。中、左禾列如右方。以右行上禾遍乘中行而以直除。又乘其次，亦以直除。然以中行中禾不盡者遍乘左行而以直除。左方下禾不盡者，上為法，下為實。實即下禾之實。求中禾，以法乘中行下實，而除下禾之實。餘如中禾秉數而一，即中禾之實。求上禾亦以法乘右行下實，而除下禾、中禾之實。餘如上禾秉數而一，即上禾之實。實皆如法，各得一斗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D13982-0C80-4E3D-A114-D02984142FA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7386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hlinkClick r:id="rId3"/>
              </a:rPr>
              <a:t>https://www.youtube.com/watch?v=6Iex8DDA2V0&amp;list=PLayweIoGTMC7wPD1zgZpze1UuXK8BFib9&amp;index=39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D13982-0C80-4E3D-A114-D02984142FAF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6603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D13982-0C80-4E3D-A114-D02984142FAF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3405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2407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9258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764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9268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5181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5413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1507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2008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272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8580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985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93519-DED8-4622-BA4B-9F322F2A48E7}" type="datetimeFigureOut">
              <a:rPr lang="zh-TW" altLang="en-US" smtClean="0"/>
              <a:t>2020/9/25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F9EFC-6A0E-4EE3-BCD7-0C5F2B2182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133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一張含有 草, 建築物, 室外, 岩石 的圖片&#10;&#10;自動產生的描述">
            <a:extLst>
              <a:ext uri="{FF2B5EF4-FFF2-40B4-BE49-F238E27FC236}">
                <a16:creationId xmlns:a16="http://schemas.microsoft.com/office/drawing/2014/main" id="{1DFDECB0-77BC-4861-9371-38370BD407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7159" r="3840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EE2BFFE-2A86-472B-9D04-55064E94A9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965200"/>
            <a:ext cx="7696200" cy="3564869"/>
          </a:xfrm>
        </p:spPr>
        <p:txBody>
          <a:bodyPr>
            <a:normAutofit/>
          </a:bodyPr>
          <a:lstStyle/>
          <a:p>
            <a:pPr algn="l"/>
            <a:r>
              <a:rPr lang="zh-TW" altLang="en-US" sz="1000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解方程式的歷史故事</a:t>
            </a:r>
            <a:endParaRPr lang="zh-TW" altLang="en-US" sz="10000" dirty="0">
              <a:ln w="22225">
                <a:solidFill>
                  <a:schemeClr val="tx1"/>
                </a:solidFill>
                <a:miter lim="800000"/>
              </a:ln>
              <a:noFill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FCBE5D4-F47F-4FE6-B432-771D56A276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4572002"/>
            <a:ext cx="7696200" cy="1202995"/>
          </a:xfrm>
        </p:spPr>
        <p:txBody>
          <a:bodyPr>
            <a:normAutofit/>
          </a:bodyPr>
          <a:lstStyle/>
          <a:p>
            <a:pPr algn="l"/>
            <a:endParaRPr lang="zh-TW" altLang="en-US" sz="2800"/>
          </a:p>
        </p:txBody>
      </p:sp>
    </p:spTree>
    <p:extLst>
      <p:ext uri="{BB962C8B-B14F-4D97-AF65-F5344CB8AC3E}">
        <p14:creationId xmlns:p14="http://schemas.microsoft.com/office/powerpoint/2010/main" val="1737793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九章算術</a:t>
            </a:r>
          </a:p>
        </p:txBody>
      </p:sp>
      <p:pic>
        <p:nvPicPr>
          <p:cNvPr id="3074" name="Picture 2" descr="http://mercedespagoda.sakura.ne.jp/wp/wp-content/uploads/2015/08/89b797c7d2eaf5e3375de044f529068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301" y="229688"/>
            <a:ext cx="4271584" cy="639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84978D7E-BE34-408A-AE9F-96387448BF59}"/>
                  </a:ext>
                </a:extLst>
              </p:cNvPr>
              <p:cNvSpPr txBox="1"/>
              <p:nvPr/>
            </p:nvSpPr>
            <p:spPr>
              <a:xfrm>
                <a:off x="6952636" y="1066006"/>
                <a:ext cx="427874" cy="430887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TW" altLang="en-US" sz="28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84978D7E-BE34-408A-AE9F-96387448BF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2636" y="1066006"/>
                <a:ext cx="427874" cy="43088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A99F25D9-3550-48A8-BFE6-1D5C6F56EA8F}"/>
                  </a:ext>
                </a:extLst>
              </p:cNvPr>
              <p:cNvSpPr txBox="1"/>
              <p:nvPr/>
            </p:nvSpPr>
            <p:spPr>
              <a:xfrm>
                <a:off x="6952636" y="2204504"/>
                <a:ext cx="436145" cy="430887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TW" altLang="en-US" sz="28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8" name="文字方塊 7">
                <a:extLst>
                  <a:ext uri="{FF2B5EF4-FFF2-40B4-BE49-F238E27FC236}">
                    <a16:creationId xmlns:a16="http://schemas.microsoft.com/office/drawing/2014/main" id="{A99F25D9-3550-48A8-BFE6-1D5C6F56EA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2636" y="2204504"/>
                <a:ext cx="436145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B9F231CB-DDA3-45F5-B126-C13E27BCDBFD}"/>
                  </a:ext>
                </a:extLst>
              </p:cNvPr>
              <p:cNvSpPr txBox="1"/>
              <p:nvPr/>
            </p:nvSpPr>
            <p:spPr>
              <a:xfrm>
                <a:off x="6952636" y="3428999"/>
                <a:ext cx="436145" cy="430887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zh-TW" altLang="en-US" sz="28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B9F231CB-DDA3-45F5-B126-C13E27BCDB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2636" y="3428999"/>
                <a:ext cx="436145" cy="43088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FF47289C-6226-4D88-B647-4FDF081EFCE9}"/>
                  </a:ext>
                </a:extLst>
              </p:cNvPr>
              <p:cNvSpPr txBox="1"/>
              <p:nvPr/>
            </p:nvSpPr>
            <p:spPr>
              <a:xfrm>
                <a:off x="710547" y="1989060"/>
                <a:ext cx="325345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sz="2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39</m:t>
                      </m:r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FF47289C-6226-4D88-B647-4FDF081EFC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547" y="1989060"/>
                <a:ext cx="3253455" cy="43088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A2D4EE99-2738-4684-8B55-00C20F6260D6}"/>
                  </a:ext>
                </a:extLst>
              </p:cNvPr>
              <p:cNvSpPr txBox="1"/>
              <p:nvPr/>
            </p:nvSpPr>
            <p:spPr>
              <a:xfrm>
                <a:off x="710547" y="2635391"/>
                <a:ext cx="325345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sz="2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altLang="zh-TW" sz="2800" b="0" i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A2D4EE99-2738-4684-8B55-00C20F6260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547" y="2635391"/>
                <a:ext cx="3253455" cy="43088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FDB29800-D088-4052-8767-65E0D983D82F}"/>
                  </a:ext>
                </a:extLst>
              </p:cNvPr>
              <p:cNvSpPr txBox="1"/>
              <p:nvPr/>
            </p:nvSpPr>
            <p:spPr>
              <a:xfrm>
                <a:off x="710547" y="3301478"/>
                <a:ext cx="325345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sz="2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TW" sz="2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  <m:sSub>
                        <m:sSubPr>
                          <m:ctrlPr>
                            <a:rPr lang="en-US" altLang="zh-TW" sz="28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sz="28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TW" sz="28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altLang="zh-TW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800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26</m:t>
                      </m:r>
                    </m:oMath>
                  </m:oMathPara>
                </a14:m>
                <a:endParaRPr lang="zh-TW" altLang="en-US" sz="2800" dirty="0"/>
              </a:p>
            </p:txBody>
          </p:sp>
        </mc:Choice>
        <mc:Fallback xmlns="">
          <p:sp>
            <p:nvSpPr>
              <p:cNvPr id="15" name="文字方塊 14">
                <a:extLst>
                  <a:ext uri="{FF2B5EF4-FFF2-40B4-BE49-F238E27FC236}">
                    <a16:creationId xmlns:a16="http://schemas.microsoft.com/office/drawing/2014/main" id="{FDB29800-D088-4052-8767-65E0D983D8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547" y="3301478"/>
                <a:ext cx="3253455" cy="43088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763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2" grpId="0"/>
      <p:bldP spid="13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九章算術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3074" name="Picture 2" descr="http://mercedespagoda.sakura.ne.jp/wp/wp-content/uploads/2015/08/89b797c7d2eaf5e3375de044f529068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301" y="229688"/>
            <a:ext cx="4271584" cy="639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123" y="1499134"/>
            <a:ext cx="2826934" cy="238270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8033E28-FBF6-44B7-A3AA-5BC4E2255E8F}"/>
              </a:ext>
            </a:extLst>
          </p:cNvPr>
          <p:cNvSpPr/>
          <p:nvPr/>
        </p:nvSpPr>
        <p:spPr>
          <a:xfrm>
            <a:off x="14514" y="3959483"/>
            <a:ext cx="4572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置上禾三秉，中禾二秉，下禾一秉，實三十九斗，於右方。中、左禾列如右方。以右行上禾遍乘中行而以直除。又乘其次，亦以直除。然以中行中禾不盡者遍乘左行而以直除。左方下禾不盡者，上為法，下為實。實即下禾之實。求中禾，以法乘中行下實，而除下禾之實。餘如中禾秉數而一，即中禾之實。求上禾亦以法乘右行下實，而除下禾、中禾之實。餘如上禾秉數而一，即上禾之實。實皆如法，各得一斗。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7862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39C95F-9D98-43B1-B8DB-7559DFC34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2800" kern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算法統宗</a:t>
            </a:r>
          </a:p>
        </p:txBody>
      </p:sp>
      <p:pic>
        <p:nvPicPr>
          <p:cNvPr id="7" name="圖片 3">
            <a:extLst>
              <a:ext uri="{FF2B5EF4-FFF2-40B4-BE49-F238E27FC236}">
                <a16:creationId xmlns:a16="http://schemas.microsoft.com/office/drawing/2014/main" id="{8EDA23A8-EE2C-4A6C-8F21-986005463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1725392"/>
            <a:ext cx="8178799" cy="4293868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BA7C1DF2-90A8-4DD3-9EDA-4B48BDCA55C2}"/>
              </a:ext>
            </a:extLst>
          </p:cNvPr>
          <p:cNvSpPr txBox="1"/>
          <p:nvPr/>
        </p:nvSpPr>
        <p:spPr>
          <a:xfrm>
            <a:off x="6145891" y="1203637"/>
            <a:ext cx="26797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明朝 程大位</a:t>
            </a:r>
            <a: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算法統宗</a:t>
            </a:r>
            <a:r>
              <a:rPr lang="en-US" altLang="zh-TW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endParaRPr lang="zh-TW" altLang="en-US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5C0A68E-821E-4AD4-A705-2DEB1DE51D24}"/>
              </a:ext>
            </a:extLst>
          </p:cNvPr>
          <p:cNvSpPr/>
          <p:nvPr/>
        </p:nvSpPr>
        <p:spPr>
          <a:xfrm>
            <a:off x="2590800" y="2146300"/>
            <a:ext cx="279400" cy="1130300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39E7D8A-4A1F-4B9A-A4DC-54404B114498}"/>
              </a:ext>
            </a:extLst>
          </p:cNvPr>
          <p:cNvCxnSpPr>
            <a:cxnSpLocks/>
          </p:cNvCxnSpPr>
          <p:nvPr/>
        </p:nvCxnSpPr>
        <p:spPr>
          <a:xfrm>
            <a:off x="2293620" y="1725392"/>
            <a:ext cx="0" cy="146548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D82CAB04-485A-4D85-8E37-2BAC5E02B971}"/>
              </a:ext>
            </a:extLst>
          </p:cNvPr>
          <p:cNvCxnSpPr>
            <a:cxnSpLocks/>
          </p:cNvCxnSpPr>
          <p:nvPr/>
        </p:nvCxnSpPr>
        <p:spPr>
          <a:xfrm>
            <a:off x="2293620" y="3276600"/>
            <a:ext cx="0" cy="14097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2EBAD992-EB53-40E3-AEAA-099D322F06B4}"/>
              </a:ext>
            </a:extLst>
          </p:cNvPr>
          <p:cNvCxnSpPr>
            <a:cxnSpLocks/>
          </p:cNvCxnSpPr>
          <p:nvPr/>
        </p:nvCxnSpPr>
        <p:spPr>
          <a:xfrm>
            <a:off x="2293620" y="4752975"/>
            <a:ext cx="0" cy="11906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D886AAC5-FB97-4BA7-85C4-953C60518191}"/>
              </a:ext>
            </a:extLst>
          </p:cNvPr>
          <p:cNvCxnSpPr>
            <a:cxnSpLocks/>
          </p:cNvCxnSpPr>
          <p:nvPr/>
        </p:nvCxnSpPr>
        <p:spPr>
          <a:xfrm>
            <a:off x="2007870" y="1725392"/>
            <a:ext cx="0" cy="1952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DB4FFBD1-90F6-4413-A78B-61D51815EA98}"/>
              </a:ext>
            </a:extLst>
          </p:cNvPr>
          <p:cNvCxnSpPr>
            <a:cxnSpLocks/>
          </p:cNvCxnSpPr>
          <p:nvPr/>
        </p:nvCxnSpPr>
        <p:spPr>
          <a:xfrm>
            <a:off x="2005965" y="2030412"/>
            <a:ext cx="0" cy="13985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21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90BC3A-3D40-428E-9F13-2958E2E1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26D168-E6D9-4B2C-9C4F-C86F5599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42B7AB5-9A6B-4525-83B7-9990BBE26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5" y="1463002"/>
            <a:ext cx="9144000" cy="4818647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6BDEBB19-F990-44C3-B5C7-8BB9A4585A33}"/>
              </a:ext>
            </a:extLst>
          </p:cNvPr>
          <p:cNvSpPr/>
          <p:nvPr/>
        </p:nvSpPr>
        <p:spPr>
          <a:xfrm>
            <a:off x="8235950" y="2019300"/>
            <a:ext cx="279399" cy="1200150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45AA6ACA-9C44-4AE6-B3AB-34796FC82FDB}"/>
              </a:ext>
            </a:extLst>
          </p:cNvPr>
          <p:cNvCxnSpPr>
            <a:cxnSpLocks/>
          </p:cNvCxnSpPr>
          <p:nvPr/>
        </p:nvCxnSpPr>
        <p:spPr>
          <a:xfrm>
            <a:off x="7913370" y="1611092"/>
            <a:ext cx="0" cy="16083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846D4318-F90A-4339-8EC2-60AC538BF323}"/>
              </a:ext>
            </a:extLst>
          </p:cNvPr>
          <p:cNvCxnSpPr>
            <a:cxnSpLocks/>
          </p:cNvCxnSpPr>
          <p:nvPr/>
        </p:nvCxnSpPr>
        <p:spPr>
          <a:xfrm>
            <a:off x="7913370" y="3219450"/>
            <a:ext cx="0" cy="16083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72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0F52CE-11C3-43BC-B8D7-98615A3DE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EEC76E-7846-42EF-9EC6-7137163F8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B11FB61-58A0-450B-A81F-FC18B85DC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514" y="1450970"/>
            <a:ext cx="9144000" cy="4830679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9DA0F667-E3B3-4EAB-B6F2-20B52972F2A2}"/>
              </a:ext>
            </a:extLst>
          </p:cNvPr>
          <p:cNvCxnSpPr>
            <a:cxnSpLocks/>
          </p:cNvCxnSpPr>
          <p:nvPr/>
        </p:nvCxnSpPr>
        <p:spPr>
          <a:xfrm>
            <a:off x="8853170" y="1585692"/>
            <a:ext cx="0" cy="16083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971E5FAC-4635-4185-A9A0-151944A1B0EA}"/>
              </a:ext>
            </a:extLst>
          </p:cNvPr>
          <p:cNvCxnSpPr>
            <a:cxnSpLocks/>
          </p:cNvCxnSpPr>
          <p:nvPr/>
        </p:nvCxnSpPr>
        <p:spPr>
          <a:xfrm>
            <a:off x="8853170" y="3194050"/>
            <a:ext cx="0" cy="16083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86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880DAC-9049-45B7-B53B-186D4C727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射鵰英雄傳</a:t>
            </a:r>
            <a:endParaRPr lang="en-US" altLang="zh-TW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FD103EFC-C582-4BDD-980A-D1B70AF9BE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6045" y="1231900"/>
            <a:ext cx="7811909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93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1894EC-B7F8-426D-9DB9-AC680D84D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A1BAAFA-8F62-4A1A-A57E-F9E615A04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990E3B9-75C6-4774-8782-8D6400DB1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6099" y="104311"/>
            <a:ext cx="4667901" cy="664937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D416588-4458-4209-B279-42D746E5D4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89" y="208622"/>
            <a:ext cx="4648849" cy="6582694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EAD96078-267A-469F-A194-9E657CFDEDC4}"/>
              </a:ext>
            </a:extLst>
          </p:cNvPr>
          <p:cNvCxnSpPr>
            <a:cxnSpLocks/>
          </p:cNvCxnSpPr>
          <p:nvPr/>
        </p:nvCxnSpPr>
        <p:spPr>
          <a:xfrm>
            <a:off x="4954270" y="2330450"/>
            <a:ext cx="0" cy="30543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FE11694C-E105-4B28-A888-B85CEC1800EF}"/>
              </a:ext>
            </a:extLst>
          </p:cNvPr>
          <p:cNvCxnSpPr>
            <a:cxnSpLocks/>
          </p:cNvCxnSpPr>
          <p:nvPr/>
        </p:nvCxnSpPr>
        <p:spPr>
          <a:xfrm>
            <a:off x="3234327" y="3556000"/>
            <a:ext cx="0" cy="26209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AA30937D-18CA-4BE1-AB88-F32601E496D0}"/>
              </a:ext>
            </a:extLst>
          </p:cNvPr>
          <p:cNvCxnSpPr>
            <a:cxnSpLocks/>
          </p:cNvCxnSpPr>
          <p:nvPr/>
        </p:nvCxnSpPr>
        <p:spPr>
          <a:xfrm>
            <a:off x="2980327" y="365126"/>
            <a:ext cx="0" cy="13255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48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791</Words>
  <Application>Microsoft Office PowerPoint</Application>
  <PresentationFormat>如螢幕大小 (4:3)</PresentationFormat>
  <Paragraphs>38</Paragraphs>
  <Slides>8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Arial</vt:lpstr>
      <vt:lpstr>Calibri</vt:lpstr>
      <vt:lpstr>Calibri Light</vt:lpstr>
      <vt:lpstr>Cambria Math</vt:lpstr>
      <vt:lpstr>Office 佈景主題</vt:lpstr>
      <vt:lpstr>解方程式的歷史故事</vt:lpstr>
      <vt:lpstr>九章算術</vt:lpstr>
      <vt:lpstr>九章算術</vt:lpstr>
      <vt:lpstr>算法統宗</vt:lpstr>
      <vt:lpstr>PowerPoint 簡報</vt:lpstr>
      <vt:lpstr>PowerPoint 簡報</vt:lpstr>
      <vt:lpstr>射鵰英雄傳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little bit of History </dc:title>
  <dc:creator>Hung-yi Lee</dc:creator>
  <cp:lastModifiedBy>Hung-yi Lee</cp:lastModifiedBy>
  <cp:revision>6</cp:revision>
  <dcterms:created xsi:type="dcterms:W3CDTF">2020-09-23T17:31:24Z</dcterms:created>
  <dcterms:modified xsi:type="dcterms:W3CDTF">2020-09-24T17:05:53Z</dcterms:modified>
</cp:coreProperties>
</file>

<file path=docProps/thumbnail.jpeg>
</file>